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charcoal-texture-square-banner-vector-design-elements-tigerstrawberry.jpg" descr="charcoal-texture-square-banner-vector-design-elements-tigerstrawber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34288" y="1377313"/>
            <a:ext cx="7997402" cy="800629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>
            <a:spLocks noGrp="1"/>
          </p:cNvSpPr>
          <p:nvPr>
            <p:ph type="ctrTitle"/>
          </p:nvPr>
        </p:nvSpPr>
        <p:spPr>
          <a:xfrm>
            <a:off x="4917302" y="1722784"/>
            <a:ext cx="6919121" cy="4149299"/>
          </a:xfrm>
          <a:prstGeom prst="rect">
            <a:avLst/>
          </a:prstGeom>
        </p:spPr>
        <p:txBody>
          <a:bodyPr/>
          <a:lstStyle/>
          <a:p>
            <a:pPr algn="r">
              <a:defRPr sz="4200">
                <a:solidFill>
                  <a:srgbClr val="94BA4D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Household </a:t>
            </a:r>
          </a:p>
          <a:p>
            <a:pPr algn="r">
              <a:defRPr sz="4200">
                <a:solidFill>
                  <a:srgbClr val="94BA4D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Carbon </a:t>
            </a:r>
          </a:p>
          <a:p>
            <a:pPr algn="r">
              <a:defRPr sz="4200">
                <a:solidFill>
                  <a:srgbClr val="94BA4D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Footprint </a:t>
            </a:r>
          </a:p>
          <a:p>
            <a:pPr algn="r">
              <a:defRPr sz="4200" i="1">
                <a:solidFill>
                  <a:srgbClr val="94BA4D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of</a:t>
            </a:r>
            <a:r>
              <a:rPr i="0">
                <a:latin typeface="Avenir Next Demi Bold"/>
                <a:ea typeface="Avenir Next Demi Bold"/>
                <a:cs typeface="Avenir Next Demi Bold"/>
                <a:sym typeface="Avenir Next Demi Bold"/>
              </a:rPr>
              <a:t> </a:t>
            </a:r>
            <a:endParaRPr b="1">
              <a:latin typeface="Avenir Next"/>
              <a:ea typeface="Avenir Next"/>
              <a:cs typeface="Avenir Next"/>
              <a:sym typeface="Avenir Next"/>
            </a:endParaRPr>
          </a:p>
          <a:p>
            <a:pPr algn="r">
              <a:defRPr sz="4200">
                <a:solidFill>
                  <a:srgbClr val="94BA4D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Qatar </a:t>
            </a:r>
          </a:p>
        </p:txBody>
      </p:sp>
      <p:sp>
        <p:nvSpPr>
          <p:cNvPr id="96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7729301" y="6031669"/>
            <a:ext cx="5469376" cy="1648586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Concept Note and Methodology</a:t>
            </a:r>
          </a:p>
        </p:txBody>
      </p:sp>
      <p:grpSp>
        <p:nvGrpSpPr>
          <p:cNvPr id="107" name="Group"/>
          <p:cNvGrpSpPr/>
          <p:nvPr/>
        </p:nvGrpSpPr>
        <p:grpSpPr>
          <a:xfrm>
            <a:off x="-3113653" y="4044108"/>
            <a:ext cx="2685450" cy="830416"/>
            <a:chOff x="0" y="0"/>
            <a:chExt cx="2685449" cy="830414"/>
          </a:xfrm>
        </p:grpSpPr>
        <p:sp>
          <p:nvSpPr>
            <p:cNvPr id="97" name="Rectangle"/>
            <p:cNvSpPr/>
            <p:nvPr/>
          </p:nvSpPr>
          <p:spPr>
            <a:xfrm>
              <a:off x="-1" y="-1"/>
              <a:ext cx="2681633" cy="509885"/>
            </a:xfrm>
            <a:prstGeom prst="rect">
              <a:avLst/>
            </a:prstGeom>
            <a:solidFill>
              <a:srgbClr val="94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grpSp>
          <p:nvGrpSpPr>
            <p:cNvPr id="106" name="Group"/>
            <p:cNvGrpSpPr/>
            <p:nvPr/>
          </p:nvGrpSpPr>
          <p:grpSpPr>
            <a:xfrm>
              <a:off x="450" y="508035"/>
              <a:ext cx="2685000" cy="322380"/>
              <a:chOff x="0" y="-1"/>
              <a:chExt cx="2684999" cy="322378"/>
            </a:xfrm>
          </p:grpSpPr>
          <p:sp>
            <p:nvSpPr>
              <p:cNvPr id="98" name="Triangle"/>
              <p:cNvSpPr/>
              <p:nvPr/>
            </p:nvSpPr>
            <p:spPr>
              <a:xfrm rot="10800000">
                <a:off x="-1" y="-1"/>
                <a:ext cx="335613" cy="32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99" name="Triangle"/>
              <p:cNvSpPr/>
              <p:nvPr/>
            </p:nvSpPr>
            <p:spPr>
              <a:xfrm rot="10800000">
                <a:off x="335626" y="-1"/>
                <a:ext cx="335612" cy="32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00" name="Triangle"/>
              <p:cNvSpPr/>
              <p:nvPr/>
            </p:nvSpPr>
            <p:spPr>
              <a:xfrm rot="10800000">
                <a:off x="671253" y="-1"/>
                <a:ext cx="335613" cy="32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01" name="Triangle"/>
              <p:cNvSpPr/>
              <p:nvPr/>
            </p:nvSpPr>
            <p:spPr>
              <a:xfrm rot="10800000">
                <a:off x="1006880" y="-1"/>
                <a:ext cx="335613" cy="32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02" name="Triangle"/>
              <p:cNvSpPr/>
              <p:nvPr/>
            </p:nvSpPr>
            <p:spPr>
              <a:xfrm rot="10800000">
                <a:off x="1342507" y="-1"/>
                <a:ext cx="335612" cy="32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03" name="Triangle"/>
              <p:cNvSpPr/>
              <p:nvPr/>
            </p:nvSpPr>
            <p:spPr>
              <a:xfrm rot="10800000">
                <a:off x="1678134" y="-1"/>
                <a:ext cx="335613" cy="32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04" name="Triangle"/>
              <p:cNvSpPr/>
              <p:nvPr/>
            </p:nvSpPr>
            <p:spPr>
              <a:xfrm rot="10800000">
                <a:off x="2013761" y="-1"/>
                <a:ext cx="335612" cy="32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05" name="Triangle"/>
              <p:cNvSpPr/>
              <p:nvPr/>
            </p:nvSpPr>
            <p:spPr>
              <a:xfrm rot="10800000">
                <a:off x="2349388" y="-1"/>
                <a:ext cx="335612" cy="32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118" name="Group"/>
          <p:cNvGrpSpPr/>
          <p:nvPr/>
        </p:nvGrpSpPr>
        <p:grpSpPr>
          <a:xfrm>
            <a:off x="-2444520" y="3032498"/>
            <a:ext cx="1347184" cy="416588"/>
            <a:chOff x="0" y="0"/>
            <a:chExt cx="1347183" cy="416587"/>
          </a:xfrm>
        </p:grpSpPr>
        <p:sp>
          <p:nvSpPr>
            <p:cNvPr id="108" name="Rectangle"/>
            <p:cNvSpPr/>
            <p:nvPr/>
          </p:nvSpPr>
          <p:spPr>
            <a:xfrm>
              <a:off x="0" y="-1"/>
              <a:ext cx="1345268" cy="255790"/>
            </a:xfrm>
            <a:prstGeom prst="rect">
              <a:avLst/>
            </a:prstGeom>
            <a:solidFill>
              <a:srgbClr val="94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grpSp>
          <p:nvGrpSpPr>
            <p:cNvPr id="117" name="Group"/>
            <p:cNvGrpSpPr/>
            <p:nvPr/>
          </p:nvGrpSpPr>
          <p:grpSpPr>
            <a:xfrm>
              <a:off x="226" y="254861"/>
              <a:ext cx="1346958" cy="161727"/>
              <a:chOff x="0" y="0"/>
              <a:chExt cx="1346957" cy="161725"/>
            </a:xfrm>
          </p:grpSpPr>
          <p:sp>
            <p:nvSpPr>
              <p:cNvPr id="109" name="Triangle"/>
              <p:cNvSpPr/>
              <p:nvPr/>
            </p:nvSpPr>
            <p:spPr>
              <a:xfrm rot="10800000">
                <a:off x="0" y="-1"/>
                <a:ext cx="168364" cy="161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10" name="Triangle"/>
              <p:cNvSpPr/>
              <p:nvPr/>
            </p:nvSpPr>
            <p:spPr>
              <a:xfrm rot="10800000">
                <a:off x="168370" y="-1"/>
                <a:ext cx="168364" cy="161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11" name="Triangle"/>
              <p:cNvSpPr/>
              <p:nvPr/>
            </p:nvSpPr>
            <p:spPr>
              <a:xfrm rot="10800000">
                <a:off x="336740" y="-1"/>
                <a:ext cx="168365" cy="161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12" name="Triangle"/>
              <p:cNvSpPr/>
              <p:nvPr/>
            </p:nvSpPr>
            <p:spPr>
              <a:xfrm rot="10800000">
                <a:off x="505111" y="-1"/>
                <a:ext cx="168364" cy="161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13" name="Triangle"/>
              <p:cNvSpPr/>
              <p:nvPr/>
            </p:nvSpPr>
            <p:spPr>
              <a:xfrm rot="10800000">
                <a:off x="673482" y="-1"/>
                <a:ext cx="168364" cy="161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14" name="Triangle"/>
              <p:cNvSpPr/>
              <p:nvPr/>
            </p:nvSpPr>
            <p:spPr>
              <a:xfrm rot="10800000">
                <a:off x="841852" y="-1"/>
                <a:ext cx="168365" cy="161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15" name="Triangle"/>
              <p:cNvSpPr/>
              <p:nvPr/>
            </p:nvSpPr>
            <p:spPr>
              <a:xfrm rot="10800000">
                <a:off x="1010223" y="-1"/>
                <a:ext cx="168364" cy="161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sp>
            <p:nvSpPr>
              <p:cNvPr id="116" name="Triangle"/>
              <p:cNvSpPr/>
              <p:nvPr/>
            </p:nvSpPr>
            <p:spPr>
              <a:xfrm rot="10800000">
                <a:off x="1178593" y="-1"/>
                <a:ext cx="168365" cy="161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128" name="Group"/>
          <p:cNvGrpSpPr/>
          <p:nvPr/>
        </p:nvGrpSpPr>
        <p:grpSpPr>
          <a:xfrm>
            <a:off x="6798302" y="564339"/>
            <a:ext cx="5469376" cy="1691277"/>
            <a:chOff x="0" y="0"/>
            <a:chExt cx="5469374" cy="1691275"/>
          </a:xfrm>
        </p:grpSpPr>
        <p:sp>
          <p:nvSpPr>
            <p:cNvPr id="119" name="Rectangle"/>
            <p:cNvSpPr/>
            <p:nvPr/>
          </p:nvSpPr>
          <p:spPr>
            <a:xfrm>
              <a:off x="0" y="-1"/>
              <a:ext cx="5461602" cy="103846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0" name="Triangle"/>
            <p:cNvSpPr/>
            <p:nvPr/>
          </p:nvSpPr>
          <p:spPr>
            <a:xfrm rot="10800000">
              <a:off x="917" y="1034700"/>
              <a:ext cx="683530" cy="6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1" name="Triangle"/>
            <p:cNvSpPr/>
            <p:nvPr/>
          </p:nvSpPr>
          <p:spPr>
            <a:xfrm rot="10800000">
              <a:off x="684479" y="1034700"/>
              <a:ext cx="683530" cy="6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2" name="Triangle"/>
            <p:cNvSpPr/>
            <p:nvPr/>
          </p:nvSpPr>
          <p:spPr>
            <a:xfrm rot="10800000">
              <a:off x="1368040" y="1034700"/>
              <a:ext cx="683530" cy="6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3" name="Triangle"/>
            <p:cNvSpPr/>
            <p:nvPr/>
          </p:nvSpPr>
          <p:spPr>
            <a:xfrm rot="10800000">
              <a:off x="2051601" y="1034700"/>
              <a:ext cx="683529" cy="6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4" name="Triangle"/>
            <p:cNvSpPr/>
            <p:nvPr/>
          </p:nvSpPr>
          <p:spPr>
            <a:xfrm rot="10800000">
              <a:off x="2735162" y="1034700"/>
              <a:ext cx="683530" cy="6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5" name="Triangle"/>
            <p:cNvSpPr/>
            <p:nvPr/>
          </p:nvSpPr>
          <p:spPr>
            <a:xfrm rot="10800000">
              <a:off x="3418724" y="1034700"/>
              <a:ext cx="683529" cy="6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6" name="Triangle"/>
            <p:cNvSpPr/>
            <p:nvPr/>
          </p:nvSpPr>
          <p:spPr>
            <a:xfrm rot="10800000">
              <a:off x="4102285" y="1034700"/>
              <a:ext cx="683529" cy="6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27" name="Triangle"/>
            <p:cNvSpPr/>
            <p:nvPr/>
          </p:nvSpPr>
          <p:spPr>
            <a:xfrm rot="10800000">
              <a:off x="4785845" y="1034700"/>
              <a:ext cx="683530" cy="6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pic>
        <p:nvPicPr>
          <p:cNvPr id="129" name="new logo-aycmq.jpeg" descr="new logo-aycmq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" y="213287"/>
            <a:ext cx="6817428" cy="1700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2" animBg="1" advAuto="0"/>
      <p:bldP spid="95" grpId="3" animBg="1" advAuto="0"/>
      <p:bldP spid="96" grpId="4" animBg="1" advAuto="0"/>
      <p:bldP spid="12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29" y="107302"/>
            <a:ext cx="2701384" cy="58625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Arrow: Right 5"/>
          <p:cNvGrpSpPr/>
          <p:nvPr/>
        </p:nvGrpSpPr>
        <p:grpSpPr>
          <a:xfrm>
            <a:off x="3346319" y="2604875"/>
            <a:ext cx="957735" cy="1033726"/>
            <a:chOff x="0" y="0"/>
            <a:chExt cx="957733" cy="1033724"/>
          </a:xfrm>
        </p:grpSpPr>
        <p:sp>
          <p:nvSpPr>
            <p:cNvPr id="245" name="Arrow: Right 5"/>
            <p:cNvSpPr/>
            <p:nvPr/>
          </p:nvSpPr>
          <p:spPr>
            <a:xfrm>
              <a:off x="50800" y="122642"/>
              <a:ext cx="835092" cy="7884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4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pic>
          <p:nvPicPr>
            <p:cNvPr id="246" name="Arrow: Right 5 Arrow" descr="Arrow: Right 5 Arrow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57734" cy="1033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88" y="107302"/>
            <a:ext cx="2701383" cy="5862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Oval 7 Oval" descr="Oval 7 Ov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330" y="451649"/>
            <a:ext cx="1464238" cy="962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522" y="107302"/>
            <a:ext cx="2640975" cy="5731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Arrow: Right 5"/>
          <p:cNvGrpSpPr/>
          <p:nvPr/>
        </p:nvGrpSpPr>
        <p:grpSpPr>
          <a:xfrm>
            <a:off x="7524619" y="2604875"/>
            <a:ext cx="957735" cy="1033726"/>
            <a:chOff x="0" y="0"/>
            <a:chExt cx="957733" cy="1033724"/>
          </a:xfrm>
        </p:grpSpPr>
        <p:sp>
          <p:nvSpPr>
            <p:cNvPr id="251" name="Arrow: Right 5"/>
            <p:cNvSpPr/>
            <p:nvPr/>
          </p:nvSpPr>
          <p:spPr>
            <a:xfrm>
              <a:off x="50800" y="122642"/>
              <a:ext cx="835092" cy="7884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4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pic>
          <p:nvPicPr>
            <p:cNvPr id="252" name="Arrow: Right 5 Arrow" descr="Arrow: Right 5 Arrow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57734" cy="1033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TextBox 4"/>
          <p:cNvSpPr txBox="1"/>
          <p:nvPr/>
        </p:nvSpPr>
        <p:spPr>
          <a:xfrm>
            <a:off x="4367787" y="5695154"/>
            <a:ext cx="2568947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Click Consumption to get old month bills</a:t>
            </a:r>
          </a:p>
        </p:txBody>
      </p:sp>
      <p:sp>
        <p:nvSpPr>
          <p:cNvPr id="255" name="TextBox 8"/>
          <p:cNvSpPr txBox="1"/>
          <p:nvPr/>
        </p:nvSpPr>
        <p:spPr>
          <a:xfrm>
            <a:off x="529049" y="5695154"/>
            <a:ext cx="2640976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Current Month Bill</a:t>
            </a:r>
          </a:p>
        </p:txBody>
      </p:sp>
      <p:sp>
        <p:nvSpPr>
          <p:cNvPr id="256" name="TextBox 11"/>
          <p:cNvSpPr txBox="1"/>
          <p:nvPr/>
        </p:nvSpPr>
        <p:spPr>
          <a:xfrm>
            <a:off x="8651568" y="5695154"/>
            <a:ext cx="2868883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You will see six months consumption for electricity and water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xfrm>
            <a:off x="537028" y="-102289"/>
            <a:ext cx="7387895" cy="931296"/>
          </a:xfrm>
          <a:prstGeom prst="rect">
            <a:avLst/>
          </a:prstGeom>
        </p:spPr>
        <p:txBody>
          <a:bodyPr/>
          <a:lstStyle>
            <a:lvl1pPr defTabSz="676655">
              <a:defRPr sz="3256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Checking previous month consumption </a:t>
            </a:r>
          </a:p>
        </p:txBody>
      </p:sp>
      <p:pic>
        <p:nvPicPr>
          <p:cNvPr id="25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7" y="788126"/>
            <a:ext cx="2391687" cy="5190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Oval 4 Oval" descr="Oval 4 Ov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02" y="5057676"/>
            <a:ext cx="2683437" cy="872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867" y="788126"/>
            <a:ext cx="2391687" cy="5190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31" y="788126"/>
            <a:ext cx="2433749" cy="52817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Arrow: Right 5"/>
          <p:cNvGrpSpPr/>
          <p:nvPr/>
        </p:nvGrpSpPr>
        <p:grpSpPr>
          <a:xfrm>
            <a:off x="3314207" y="2918746"/>
            <a:ext cx="957735" cy="1033726"/>
            <a:chOff x="0" y="-1"/>
            <a:chExt cx="957733" cy="1033724"/>
          </a:xfrm>
        </p:grpSpPr>
        <p:sp>
          <p:nvSpPr>
            <p:cNvPr id="263" name="Arrow: Right 5"/>
            <p:cNvSpPr/>
            <p:nvPr/>
          </p:nvSpPr>
          <p:spPr>
            <a:xfrm>
              <a:off x="50799" y="122642"/>
              <a:ext cx="835093" cy="7884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4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pic>
          <p:nvPicPr>
            <p:cNvPr id="264" name="Arrow: Right 5 Arrow" descr="Arrow: Right 5 Arrow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2"/>
              <a:ext cx="957734" cy="1033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6" name="TextBox 5"/>
          <p:cNvSpPr txBox="1"/>
          <p:nvPr/>
        </p:nvSpPr>
        <p:spPr>
          <a:xfrm>
            <a:off x="598849" y="6048853"/>
            <a:ext cx="2715543" cy="33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Previous Bill</a:t>
            </a:r>
          </a:p>
        </p:txBody>
      </p:sp>
      <p:sp>
        <p:nvSpPr>
          <p:cNvPr id="267" name="TextBox 8"/>
          <p:cNvSpPr txBox="1"/>
          <p:nvPr/>
        </p:nvSpPr>
        <p:spPr>
          <a:xfrm>
            <a:off x="8702686" y="6048853"/>
            <a:ext cx="2683438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You will see previous month consumption data</a:t>
            </a:r>
          </a:p>
        </p:txBody>
      </p:sp>
      <p:sp>
        <p:nvSpPr>
          <p:cNvPr id="268" name="TextBox 11"/>
          <p:cNvSpPr txBox="1"/>
          <p:nvPr/>
        </p:nvSpPr>
        <p:spPr>
          <a:xfrm>
            <a:off x="4485773" y="6048853"/>
            <a:ext cx="2523152" cy="62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the month you want to check</a:t>
            </a:r>
          </a:p>
        </p:txBody>
      </p:sp>
      <p:grpSp>
        <p:nvGrpSpPr>
          <p:cNvPr id="271" name="Arrow: Right 5"/>
          <p:cNvGrpSpPr/>
          <p:nvPr/>
        </p:nvGrpSpPr>
        <p:grpSpPr>
          <a:xfrm>
            <a:off x="7478931" y="2918746"/>
            <a:ext cx="957735" cy="1033726"/>
            <a:chOff x="0" y="-1"/>
            <a:chExt cx="957733" cy="1033724"/>
          </a:xfrm>
        </p:grpSpPr>
        <p:sp>
          <p:nvSpPr>
            <p:cNvPr id="269" name="Arrow: Right 5"/>
            <p:cNvSpPr/>
            <p:nvPr/>
          </p:nvSpPr>
          <p:spPr>
            <a:xfrm>
              <a:off x="50800" y="122642"/>
              <a:ext cx="835092" cy="7884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4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pic>
          <p:nvPicPr>
            <p:cNvPr id="270" name="Arrow: Right 5 Arrow" descr="Arrow: Right 5 Arrow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2"/>
              <a:ext cx="957734" cy="1033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"/>
          <p:cNvGrpSpPr/>
          <p:nvPr/>
        </p:nvGrpSpPr>
        <p:grpSpPr>
          <a:xfrm>
            <a:off x="5194784" y="-4402724"/>
            <a:ext cx="10201703" cy="8006299"/>
            <a:chOff x="0" y="0"/>
            <a:chExt cx="10201702" cy="8006298"/>
          </a:xfrm>
        </p:grpSpPr>
        <p:pic>
          <p:nvPicPr>
            <p:cNvPr id="273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204299" y="0"/>
              <a:ext cx="7997403" cy="8006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Title 1"/>
            <p:cNvSpPr txBox="1"/>
            <p:nvPr/>
          </p:nvSpPr>
          <p:spPr>
            <a:xfrm>
              <a:off x="0" y="4478955"/>
              <a:ext cx="5609467" cy="1691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algn="r"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Waste </a:t>
              </a:r>
            </a:p>
            <a:p>
              <a:pPr algn="r">
                <a:lnSpc>
                  <a:spcPct val="90000"/>
                </a:lnSpc>
                <a:defRPr sz="4200" i="1">
                  <a:solidFill>
                    <a:srgbClr val="94BA4D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r>
                <a:t>Statistics</a:t>
              </a:r>
            </a:p>
          </p:txBody>
        </p:sp>
      </p:grpSp>
      <p:grpSp>
        <p:nvGrpSpPr>
          <p:cNvPr id="280" name="Group"/>
          <p:cNvGrpSpPr/>
          <p:nvPr/>
        </p:nvGrpSpPr>
        <p:grpSpPr>
          <a:xfrm>
            <a:off x="480682" y="349145"/>
            <a:ext cx="8396912" cy="6266131"/>
            <a:chOff x="0" y="0"/>
            <a:chExt cx="8396910" cy="6266128"/>
          </a:xfrm>
        </p:grpSpPr>
        <p:grpSp>
          <p:nvGrpSpPr>
            <p:cNvPr id="278" name="Group"/>
            <p:cNvGrpSpPr/>
            <p:nvPr/>
          </p:nvGrpSpPr>
          <p:grpSpPr>
            <a:xfrm>
              <a:off x="0" y="2821726"/>
              <a:ext cx="2084085" cy="3444403"/>
              <a:chOff x="0" y="0"/>
              <a:chExt cx="2084084" cy="3444403"/>
            </a:xfrm>
          </p:grpSpPr>
          <p:sp>
            <p:nvSpPr>
              <p:cNvPr id="276" name="TextBox 5"/>
              <p:cNvSpPr txBox="1"/>
              <p:nvPr/>
            </p:nvSpPr>
            <p:spPr>
              <a:xfrm>
                <a:off x="0" y="2082965"/>
                <a:ext cx="2084086" cy="1361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Organic Waste – Vegetables, fruits, leftover food, grass, etc. </a:t>
                </a:r>
              </a:p>
            </p:txBody>
          </p:sp>
          <p:pic>
            <p:nvPicPr>
              <p:cNvPr id="277" name="2130816-200.png" descr="2130816-200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86" y="0"/>
                <a:ext cx="1976112" cy="19761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79" name="Line Shape" descr="Line Shap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746" y="0"/>
              <a:ext cx="7937165" cy="2817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5" name="Group"/>
          <p:cNvGrpSpPr/>
          <p:nvPr/>
        </p:nvGrpSpPr>
        <p:grpSpPr>
          <a:xfrm>
            <a:off x="2262578" y="450769"/>
            <a:ext cx="8183968" cy="6117624"/>
            <a:chOff x="0" y="0"/>
            <a:chExt cx="8183966" cy="6117623"/>
          </a:xfrm>
        </p:grpSpPr>
        <p:grpSp>
          <p:nvGrpSpPr>
            <p:cNvPr id="283" name="Group"/>
            <p:cNvGrpSpPr/>
            <p:nvPr/>
          </p:nvGrpSpPr>
          <p:grpSpPr>
            <a:xfrm>
              <a:off x="1160017" y="2766985"/>
              <a:ext cx="2172709" cy="3350639"/>
              <a:chOff x="0" y="0"/>
              <a:chExt cx="2172707" cy="3350639"/>
            </a:xfrm>
          </p:grpSpPr>
          <p:sp>
            <p:nvSpPr>
              <p:cNvPr id="281" name="TextBox 6"/>
              <p:cNvSpPr txBox="1"/>
              <p:nvPr/>
            </p:nvSpPr>
            <p:spPr>
              <a:xfrm>
                <a:off x="0" y="1989201"/>
                <a:ext cx="2172708" cy="1361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Plastic waste – bottles (water, milk, etc.), plastic covers, wrappings, etc. </a:t>
                </a:r>
              </a:p>
            </p:txBody>
          </p:sp>
          <p:pic>
            <p:nvPicPr>
              <p:cNvPr id="282" name="5-512.png" descr="5-51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062" y="-1"/>
                <a:ext cx="1788584" cy="17885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84" name="Line Shape" descr="Line Shap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8183967" cy="2637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0" name="Group"/>
          <p:cNvGrpSpPr/>
          <p:nvPr/>
        </p:nvGrpSpPr>
        <p:grpSpPr>
          <a:xfrm>
            <a:off x="8528942" y="1271491"/>
            <a:ext cx="3220062" cy="5037200"/>
            <a:chOff x="0" y="0"/>
            <a:chExt cx="3220061" cy="5037198"/>
          </a:xfrm>
        </p:grpSpPr>
        <p:grpSp>
          <p:nvGrpSpPr>
            <p:cNvPr id="288" name="Group"/>
            <p:cNvGrpSpPr/>
            <p:nvPr/>
          </p:nvGrpSpPr>
          <p:grpSpPr>
            <a:xfrm>
              <a:off x="1362213" y="2205965"/>
              <a:ext cx="1741054" cy="2831234"/>
              <a:chOff x="0" y="0"/>
              <a:chExt cx="1741053" cy="2831233"/>
            </a:xfrm>
          </p:grpSpPr>
          <p:sp>
            <p:nvSpPr>
              <p:cNvPr id="286" name="TextBox 10"/>
              <p:cNvSpPr txBox="1"/>
              <p:nvPr/>
            </p:nvSpPr>
            <p:spPr>
              <a:xfrm>
                <a:off x="106528" y="1787295"/>
                <a:ext cx="1634526" cy="1043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Other waste – electronic, textiles, etc. </a:t>
                </a:r>
              </a:p>
            </p:txBody>
          </p:sp>
          <p:pic>
            <p:nvPicPr>
              <p:cNvPr id="287" name="img_508587.png" descr="img_508587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446173" cy="1597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89" name="Line Shape" descr="Line Shap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3220062" cy="21729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5" name="Group"/>
          <p:cNvGrpSpPr/>
          <p:nvPr/>
        </p:nvGrpSpPr>
        <p:grpSpPr>
          <a:xfrm>
            <a:off x="6453130" y="898364"/>
            <a:ext cx="5214992" cy="5663923"/>
            <a:chOff x="0" y="0"/>
            <a:chExt cx="5214990" cy="5663921"/>
          </a:xfrm>
        </p:grpSpPr>
        <p:grpSp>
          <p:nvGrpSpPr>
            <p:cNvPr id="293" name="Group"/>
            <p:cNvGrpSpPr/>
            <p:nvPr/>
          </p:nvGrpSpPr>
          <p:grpSpPr>
            <a:xfrm>
              <a:off x="0" y="2325495"/>
              <a:ext cx="2266258" cy="3338427"/>
              <a:chOff x="0" y="0"/>
              <a:chExt cx="2266257" cy="3338425"/>
            </a:xfrm>
          </p:grpSpPr>
          <p:sp>
            <p:nvSpPr>
              <p:cNvPr id="291" name="TextBox 8"/>
              <p:cNvSpPr txBox="1"/>
              <p:nvPr/>
            </p:nvSpPr>
            <p:spPr>
              <a:xfrm>
                <a:off x="0" y="1976987"/>
                <a:ext cx="2266258" cy="1361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Paper waste – News papers, carton boxes, note books, papers, etc. </a:t>
                </a:r>
              </a:p>
            </p:txBody>
          </p:sp>
          <p:pic>
            <p:nvPicPr>
              <p:cNvPr id="292" name="12-512.png" descr="12-512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182" y="0"/>
                <a:ext cx="1891492" cy="18914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94" name="Line Shape" descr="Line Shap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6953" y="0"/>
              <a:ext cx="4628038" cy="2131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animBg="1" advAuto="0"/>
      <p:bldP spid="280" grpId="2" animBg="1" advAuto="0"/>
      <p:bldP spid="285" grpId="3" animBg="1" advAuto="0"/>
      <p:bldP spid="290" grpId="5" animBg="1" advAuto="0"/>
      <p:bldP spid="295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"/>
          <p:cNvGrpSpPr/>
          <p:nvPr/>
        </p:nvGrpSpPr>
        <p:grpSpPr>
          <a:xfrm>
            <a:off x="610138" y="-181124"/>
            <a:ext cx="5070433" cy="6278970"/>
            <a:chOff x="0" y="0"/>
            <a:chExt cx="5070431" cy="6278970"/>
          </a:xfrm>
        </p:grpSpPr>
        <p:grpSp>
          <p:nvGrpSpPr>
            <p:cNvPr id="299" name="Content Placeholder 4"/>
            <p:cNvGrpSpPr/>
            <p:nvPr/>
          </p:nvGrpSpPr>
          <p:grpSpPr>
            <a:xfrm>
              <a:off x="0" y="2863655"/>
              <a:ext cx="5070432" cy="3415316"/>
              <a:chOff x="-1" y="0"/>
              <a:chExt cx="5070431" cy="3415314"/>
            </a:xfrm>
          </p:grpSpPr>
          <p:pic>
            <p:nvPicPr>
              <p:cNvPr id="297" name="Content Placeholder 4" descr="Content Placeholder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799" y="50799"/>
                <a:ext cx="4968831" cy="33137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8" name="Content Placeholder 4" descr="Content Placeholder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" y="-1"/>
                <a:ext cx="5070433" cy="34153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00" name="1494792711536669221-512.png" descr="1494792711536669221-51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9301" y="0"/>
              <a:ext cx="3311830" cy="3311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Line Line" descr="Line Li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9015" y="2863948"/>
              <a:ext cx="1020964" cy="101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5" name="Group"/>
          <p:cNvGrpSpPr/>
          <p:nvPr/>
        </p:nvGrpSpPr>
        <p:grpSpPr>
          <a:xfrm>
            <a:off x="6341631" y="2998636"/>
            <a:ext cx="7004180" cy="7011970"/>
            <a:chOff x="0" y="0"/>
            <a:chExt cx="7004178" cy="7011968"/>
          </a:xfrm>
        </p:grpSpPr>
        <p:pic>
          <p:nvPicPr>
            <p:cNvPr id="303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0" y="0"/>
              <a:ext cx="7004178" cy="7011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4" name="Title 1"/>
            <p:cNvSpPr txBox="1"/>
            <p:nvPr/>
          </p:nvSpPr>
          <p:spPr>
            <a:xfrm>
              <a:off x="1012253" y="1032441"/>
              <a:ext cx="4516033" cy="3041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Weigh </a:t>
              </a:r>
              <a:r>
                <a:rPr i="1">
                  <a:latin typeface="Baskerville"/>
                  <a:ea typeface="Baskerville"/>
                  <a:cs typeface="Baskerville"/>
                  <a:sym typeface="Baskerville"/>
                </a:rPr>
                <a:t>your</a:t>
              </a:r>
              <a:r>
                <a:t> waste before throwing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2" animBg="1" advAuto="0"/>
      <p:bldP spid="305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oup"/>
          <p:cNvGrpSpPr/>
          <p:nvPr/>
        </p:nvGrpSpPr>
        <p:grpSpPr>
          <a:xfrm>
            <a:off x="5143500" y="422024"/>
            <a:ext cx="6615205" cy="912863"/>
            <a:chOff x="0" y="0"/>
            <a:chExt cx="6615204" cy="912861"/>
          </a:xfrm>
        </p:grpSpPr>
        <p:grpSp>
          <p:nvGrpSpPr>
            <p:cNvPr id="309" name="Rounded Rectangle"/>
            <p:cNvGrpSpPr/>
            <p:nvPr/>
          </p:nvGrpSpPr>
          <p:grpSpPr>
            <a:xfrm>
              <a:off x="0" y="0"/>
              <a:ext cx="6615205" cy="912862"/>
              <a:chOff x="0" y="-1"/>
              <a:chExt cx="6615204" cy="912861"/>
            </a:xfrm>
          </p:grpSpPr>
          <p:sp>
            <p:nvSpPr>
              <p:cNvPr id="307" name="Rounded Rectangle"/>
              <p:cNvSpPr/>
              <p:nvPr/>
            </p:nvSpPr>
            <p:spPr>
              <a:xfrm>
                <a:off x="50800" y="50800"/>
                <a:ext cx="6513605" cy="811260"/>
              </a:xfrm>
              <a:prstGeom prst="roundRect">
                <a:avLst>
                  <a:gd name="adj" fmla="val 10000"/>
                </a:avLst>
              </a:pr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pic>
            <p:nvPicPr>
              <p:cNvPr id="308" name="Rounded Rectangle Rounded rectangle" descr="Rounded Rectangle Rounded rectangl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2"/>
                <a:ext cx="6615205" cy="912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Square"/>
            <p:cNvSpPr/>
            <p:nvPr/>
          </p:nvSpPr>
          <p:spPr>
            <a:xfrm>
              <a:off x="296205" y="233335"/>
              <a:ext cx="446191" cy="44619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11" name="Cereals, pulses, and other dry products"/>
            <p:cNvSpPr txBox="1"/>
            <p:nvPr/>
          </p:nvSpPr>
          <p:spPr>
            <a:xfrm>
              <a:off x="987801" y="205472"/>
              <a:ext cx="5576604" cy="501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5856" tIns="85856" rIns="85856" bIns="85856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Cereals, pulses, and other dry products</a:t>
              </a:r>
            </a:p>
          </p:txBody>
        </p:sp>
      </p:grpSp>
      <p:grpSp>
        <p:nvGrpSpPr>
          <p:cNvPr id="318" name="Group"/>
          <p:cNvGrpSpPr/>
          <p:nvPr/>
        </p:nvGrpSpPr>
        <p:grpSpPr>
          <a:xfrm>
            <a:off x="5143500" y="1436098"/>
            <a:ext cx="6615205" cy="912860"/>
            <a:chOff x="0" y="0"/>
            <a:chExt cx="6615204" cy="912859"/>
          </a:xfrm>
        </p:grpSpPr>
        <p:grpSp>
          <p:nvGrpSpPr>
            <p:cNvPr id="315" name="Rounded Rectangle"/>
            <p:cNvGrpSpPr/>
            <p:nvPr/>
          </p:nvGrpSpPr>
          <p:grpSpPr>
            <a:xfrm>
              <a:off x="0" y="0"/>
              <a:ext cx="6615205" cy="912860"/>
              <a:chOff x="0" y="0"/>
              <a:chExt cx="6615204" cy="912859"/>
            </a:xfrm>
          </p:grpSpPr>
          <p:sp>
            <p:nvSpPr>
              <p:cNvPr id="313" name="Rounded Rectangle"/>
              <p:cNvSpPr/>
              <p:nvPr/>
            </p:nvSpPr>
            <p:spPr>
              <a:xfrm>
                <a:off x="50800" y="50800"/>
                <a:ext cx="6513605" cy="811259"/>
              </a:xfrm>
              <a:prstGeom prst="roundRect">
                <a:avLst>
                  <a:gd name="adj" fmla="val 10000"/>
                </a:avLst>
              </a:pr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pic>
            <p:nvPicPr>
              <p:cNvPr id="314" name="Rounded Rectangle Rounded rectangle" descr="Rounded Rectangle Rounded rectangl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"/>
                <a:ext cx="6615205" cy="912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6" name="Square"/>
            <p:cNvSpPr/>
            <p:nvPr/>
          </p:nvSpPr>
          <p:spPr>
            <a:xfrm>
              <a:off x="296205" y="233334"/>
              <a:ext cx="446191" cy="446191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17" name="Meat and poultry (chicken, lamb, beef)"/>
            <p:cNvSpPr txBox="1"/>
            <p:nvPr/>
          </p:nvSpPr>
          <p:spPr>
            <a:xfrm>
              <a:off x="987801" y="205471"/>
              <a:ext cx="5576604" cy="501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5856" tIns="85856" rIns="85856" bIns="85856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Meat and poultry (chicken, lamb, beef)</a:t>
              </a:r>
            </a:p>
          </p:txBody>
        </p:sp>
      </p:grpSp>
      <p:grpSp>
        <p:nvGrpSpPr>
          <p:cNvPr id="324" name="Group"/>
          <p:cNvGrpSpPr/>
          <p:nvPr/>
        </p:nvGrpSpPr>
        <p:grpSpPr>
          <a:xfrm>
            <a:off x="5143500" y="2450169"/>
            <a:ext cx="6615205" cy="912863"/>
            <a:chOff x="0" y="0"/>
            <a:chExt cx="6615204" cy="912861"/>
          </a:xfrm>
        </p:grpSpPr>
        <p:grpSp>
          <p:nvGrpSpPr>
            <p:cNvPr id="321" name="Rounded Rectangle"/>
            <p:cNvGrpSpPr/>
            <p:nvPr/>
          </p:nvGrpSpPr>
          <p:grpSpPr>
            <a:xfrm>
              <a:off x="0" y="0"/>
              <a:ext cx="6615205" cy="912862"/>
              <a:chOff x="0" y="-1"/>
              <a:chExt cx="6615204" cy="912861"/>
            </a:xfrm>
          </p:grpSpPr>
          <p:sp>
            <p:nvSpPr>
              <p:cNvPr id="319" name="Rounded Rectangle"/>
              <p:cNvSpPr/>
              <p:nvPr/>
            </p:nvSpPr>
            <p:spPr>
              <a:xfrm>
                <a:off x="50800" y="50800"/>
                <a:ext cx="6513605" cy="811260"/>
              </a:xfrm>
              <a:prstGeom prst="roundRect">
                <a:avLst>
                  <a:gd name="adj" fmla="val 10000"/>
                </a:avLst>
              </a:pr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pic>
            <p:nvPicPr>
              <p:cNvPr id="320" name="Rounded Rectangle Rounded rectangle" descr="Rounded Rectangle Rounded rectangl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2"/>
                <a:ext cx="6615205" cy="912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22" name="Square"/>
            <p:cNvSpPr/>
            <p:nvPr/>
          </p:nvSpPr>
          <p:spPr>
            <a:xfrm>
              <a:off x="296205" y="233335"/>
              <a:ext cx="446191" cy="446191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23" name="Fish and seafood"/>
            <p:cNvSpPr txBox="1"/>
            <p:nvPr/>
          </p:nvSpPr>
          <p:spPr>
            <a:xfrm>
              <a:off x="987801" y="205472"/>
              <a:ext cx="5576604" cy="501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5856" tIns="85856" rIns="85856" bIns="85856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Fish and seafood </a:t>
              </a:r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5143500" y="3464243"/>
            <a:ext cx="6615205" cy="912860"/>
            <a:chOff x="0" y="0"/>
            <a:chExt cx="6615204" cy="912859"/>
          </a:xfrm>
        </p:grpSpPr>
        <p:grpSp>
          <p:nvGrpSpPr>
            <p:cNvPr id="327" name="Rounded Rectangle"/>
            <p:cNvGrpSpPr/>
            <p:nvPr/>
          </p:nvGrpSpPr>
          <p:grpSpPr>
            <a:xfrm>
              <a:off x="0" y="0"/>
              <a:ext cx="6615205" cy="912860"/>
              <a:chOff x="0" y="0"/>
              <a:chExt cx="6615204" cy="912859"/>
            </a:xfrm>
          </p:grpSpPr>
          <p:sp>
            <p:nvSpPr>
              <p:cNvPr id="325" name="Rounded Rectangle"/>
              <p:cNvSpPr/>
              <p:nvPr/>
            </p:nvSpPr>
            <p:spPr>
              <a:xfrm>
                <a:off x="50800" y="50800"/>
                <a:ext cx="6513605" cy="811259"/>
              </a:xfrm>
              <a:prstGeom prst="roundRect">
                <a:avLst>
                  <a:gd name="adj" fmla="val 10000"/>
                </a:avLst>
              </a:pr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pic>
            <p:nvPicPr>
              <p:cNvPr id="326" name="Rounded Rectangle Rounded rectangle" descr="Rounded Rectangle Rounded rectangl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"/>
                <a:ext cx="6615205" cy="912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28" name="Square"/>
            <p:cNvSpPr/>
            <p:nvPr/>
          </p:nvSpPr>
          <p:spPr>
            <a:xfrm>
              <a:off x="296205" y="233334"/>
              <a:ext cx="446191" cy="446191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29" name="Dairy products (milk, cheese, etc.)"/>
            <p:cNvSpPr txBox="1"/>
            <p:nvPr/>
          </p:nvSpPr>
          <p:spPr>
            <a:xfrm>
              <a:off x="987801" y="205470"/>
              <a:ext cx="5576604" cy="501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5856" tIns="85856" rIns="85856" bIns="85856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Dairy products (milk, cheese, etc.)</a:t>
              </a:r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5143500" y="4478314"/>
            <a:ext cx="6615205" cy="912861"/>
            <a:chOff x="0" y="0"/>
            <a:chExt cx="6615204" cy="912859"/>
          </a:xfrm>
        </p:grpSpPr>
        <p:grpSp>
          <p:nvGrpSpPr>
            <p:cNvPr id="333" name="Rounded Rectangle"/>
            <p:cNvGrpSpPr/>
            <p:nvPr/>
          </p:nvGrpSpPr>
          <p:grpSpPr>
            <a:xfrm>
              <a:off x="0" y="0"/>
              <a:ext cx="6615205" cy="912860"/>
              <a:chOff x="0" y="0"/>
              <a:chExt cx="6615204" cy="912859"/>
            </a:xfrm>
          </p:grpSpPr>
          <p:sp>
            <p:nvSpPr>
              <p:cNvPr id="331" name="Rounded Rectangle"/>
              <p:cNvSpPr/>
              <p:nvPr/>
            </p:nvSpPr>
            <p:spPr>
              <a:xfrm>
                <a:off x="50800" y="50800"/>
                <a:ext cx="6513605" cy="811259"/>
              </a:xfrm>
              <a:prstGeom prst="roundRect">
                <a:avLst>
                  <a:gd name="adj" fmla="val 10000"/>
                </a:avLst>
              </a:pr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pic>
            <p:nvPicPr>
              <p:cNvPr id="332" name="Rounded Rectangle Rounded rectangle" descr="Rounded Rectangle Rounded rectangl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"/>
                <a:ext cx="6615205" cy="912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34" name="Square"/>
            <p:cNvSpPr/>
            <p:nvPr/>
          </p:nvSpPr>
          <p:spPr>
            <a:xfrm>
              <a:off x="296205" y="233334"/>
              <a:ext cx="446191" cy="446191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35" name="Vegetables"/>
            <p:cNvSpPr txBox="1"/>
            <p:nvPr/>
          </p:nvSpPr>
          <p:spPr>
            <a:xfrm>
              <a:off x="987801" y="205471"/>
              <a:ext cx="5576604" cy="501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5856" tIns="85856" rIns="85856" bIns="85856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Vegetables </a:t>
              </a:r>
            </a:p>
          </p:txBody>
        </p:sp>
      </p:grpSp>
      <p:grpSp>
        <p:nvGrpSpPr>
          <p:cNvPr id="342" name="Group"/>
          <p:cNvGrpSpPr/>
          <p:nvPr/>
        </p:nvGrpSpPr>
        <p:grpSpPr>
          <a:xfrm>
            <a:off x="5143500" y="5492387"/>
            <a:ext cx="6615205" cy="912861"/>
            <a:chOff x="0" y="0"/>
            <a:chExt cx="6615204" cy="912859"/>
          </a:xfrm>
        </p:grpSpPr>
        <p:grpSp>
          <p:nvGrpSpPr>
            <p:cNvPr id="339" name="Rounded Rectangle"/>
            <p:cNvGrpSpPr/>
            <p:nvPr/>
          </p:nvGrpSpPr>
          <p:grpSpPr>
            <a:xfrm>
              <a:off x="0" y="0"/>
              <a:ext cx="6615205" cy="912860"/>
              <a:chOff x="0" y="0"/>
              <a:chExt cx="6615204" cy="912859"/>
            </a:xfrm>
          </p:grpSpPr>
          <p:sp>
            <p:nvSpPr>
              <p:cNvPr id="337" name="Rounded Rectangle"/>
              <p:cNvSpPr/>
              <p:nvPr/>
            </p:nvSpPr>
            <p:spPr>
              <a:xfrm>
                <a:off x="50800" y="50800"/>
                <a:ext cx="6513605" cy="811259"/>
              </a:xfrm>
              <a:prstGeom prst="roundRect">
                <a:avLst>
                  <a:gd name="adj" fmla="val 10000"/>
                </a:avLst>
              </a:prstGeom>
              <a:solidFill>
                <a:srgbClr val="94B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/>
              </a:p>
            </p:txBody>
          </p:sp>
          <p:pic>
            <p:nvPicPr>
              <p:cNvPr id="338" name="Rounded Rectangle Rounded rectangle" descr="Rounded Rectangle Rounded rectangl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"/>
                <a:ext cx="6615205" cy="912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40" name="Square"/>
            <p:cNvSpPr/>
            <p:nvPr/>
          </p:nvSpPr>
          <p:spPr>
            <a:xfrm>
              <a:off x="296205" y="233334"/>
              <a:ext cx="446191" cy="446191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341" name="Fruits"/>
            <p:cNvSpPr txBox="1"/>
            <p:nvPr/>
          </p:nvSpPr>
          <p:spPr>
            <a:xfrm>
              <a:off x="987801" y="205470"/>
              <a:ext cx="5576604" cy="5019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85856" tIns="85856" rIns="85856" bIns="85856" numCol="1" anchor="ctr">
              <a:spAutoFit/>
            </a:bodyPr>
            <a:lstStyle>
              <a:lvl1pPr defTabSz="844550">
                <a:lnSpc>
                  <a:spcPct val="90000"/>
                </a:lnSpc>
                <a:spcBef>
                  <a:spcPts val="700"/>
                </a:spcBef>
                <a:defRPr sz="1900">
                  <a:latin typeface="Avenir Book"/>
                  <a:ea typeface="Avenir Book"/>
                  <a:cs typeface="Avenir Book"/>
                  <a:sym typeface="Avenir Book"/>
                </a:defRPr>
              </a:lvl1pPr>
            </a:lstStyle>
            <a:p>
              <a:r>
                <a:t>Fruits </a:t>
              </a:r>
            </a:p>
          </p:txBody>
        </p:sp>
      </p:grpSp>
      <p:grpSp>
        <p:nvGrpSpPr>
          <p:cNvPr id="345" name="Group"/>
          <p:cNvGrpSpPr/>
          <p:nvPr/>
        </p:nvGrpSpPr>
        <p:grpSpPr>
          <a:xfrm>
            <a:off x="-2158548" y="-145170"/>
            <a:ext cx="7004180" cy="7011970"/>
            <a:chOff x="0" y="0"/>
            <a:chExt cx="7004178" cy="7011968"/>
          </a:xfrm>
        </p:grpSpPr>
        <p:pic>
          <p:nvPicPr>
            <p:cNvPr id="343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0" y="0"/>
              <a:ext cx="7004178" cy="7011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Title 1"/>
            <p:cNvSpPr txBox="1"/>
            <p:nvPr/>
          </p:nvSpPr>
          <p:spPr>
            <a:xfrm>
              <a:off x="2579106" y="1985079"/>
              <a:ext cx="2896695" cy="3041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Grocery </a:t>
              </a:r>
              <a:r>
                <a:rPr i="1">
                  <a:latin typeface="Baskerville"/>
                  <a:ea typeface="Baskerville"/>
                  <a:cs typeface="Baskerville"/>
                  <a:sym typeface="Baskerville"/>
                </a:rPr>
                <a:t>bill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2" animBg="1" advAuto="0"/>
      <p:bldP spid="318" grpId="3" animBg="1" advAuto="0"/>
      <p:bldP spid="324" grpId="4" animBg="1" advAuto="0"/>
      <p:bldP spid="330" grpId="5" animBg="1" advAuto="0"/>
      <p:bldP spid="336" grpId="6" animBg="1" advAuto="0"/>
      <p:bldP spid="342" grpId="7" animBg="1" advAuto="0"/>
      <p:bldP spid="345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"/>
          <p:cNvGrpSpPr/>
          <p:nvPr/>
        </p:nvGrpSpPr>
        <p:grpSpPr>
          <a:xfrm>
            <a:off x="-2158548" y="-145170"/>
            <a:ext cx="7004180" cy="7011970"/>
            <a:chOff x="0" y="0"/>
            <a:chExt cx="7004178" cy="7011968"/>
          </a:xfrm>
        </p:grpSpPr>
        <p:pic>
          <p:nvPicPr>
            <p:cNvPr id="343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0"/>
              <a:ext cx="7004178" cy="7011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4" name="Title 1"/>
            <p:cNvSpPr txBox="1"/>
            <p:nvPr/>
          </p:nvSpPr>
          <p:spPr>
            <a:xfrm>
              <a:off x="2579106" y="1985079"/>
              <a:ext cx="2896695" cy="3041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rPr lang="en-US" dirty="0"/>
                <a:t>Thank You</a:t>
              </a:r>
              <a:endParaRPr i="1" dirty="0">
                <a:latin typeface="Baskerville"/>
                <a:ea typeface="Baskerville"/>
                <a:cs typeface="Baskerville"/>
                <a:sym typeface="Baskerville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E4D2863-3723-B54D-B56D-263949298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16297" r="24322" b="19172"/>
          <a:stretch/>
        </p:blipFill>
        <p:spPr>
          <a:xfrm>
            <a:off x="6417734" y="984251"/>
            <a:ext cx="3979334" cy="4859874"/>
          </a:xfrm>
          <a:prstGeom prst="rect">
            <a:avLst/>
          </a:prstGeom>
        </p:spPr>
      </p:pic>
      <p:grpSp>
        <p:nvGrpSpPr>
          <p:cNvPr id="41" name="Rounded Rectangle">
            <a:extLst>
              <a:ext uri="{FF2B5EF4-FFF2-40B4-BE49-F238E27FC236}">
                <a16:creationId xmlns:a16="http://schemas.microsoft.com/office/drawing/2014/main" id="{571AF300-6528-6F48-983D-33329352FA99}"/>
              </a:ext>
            </a:extLst>
          </p:cNvPr>
          <p:cNvGrpSpPr/>
          <p:nvPr/>
        </p:nvGrpSpPr>
        <p:grpSpPr>
          <a:xfrm>
            <a:off x="5143501" y="133951"/>
            <a:ext cx="6615206" cy="912861"/>
            <a:chOff x="0" y="0"/>
            <a:chExt cx="6615204" cy="912859"/>
          </a:xfrm>
        </p:grpSpPr>
        <p:sp>
          <p:nvSpPr>
            <p:cNvPr id="42" name="Rounded Rectangle">
              <a:extLst>
                <a:ext uri="{FF2B5EF4-FFF2-40B4-BE49-F238E27FC236}">
                  <a16:creationId xmlns:a16="http://schemas.microsoft.com/office/drawing/2014/main" id="{9AE88965-93A1-494A-A592-F1BAF9C64BFF}"/>
                </a:ext>
              </a:extLst>
            </p:cNvPr>
            <p:cNvSpPr/>
            <p:nvPr/>
          </p:nvSpPr>
          <p:spPr>
            <a:xfrm>
              <a:off x="50800" y="50800"/>
              <a:ext cx="6513605" cy="811259"/>
            </a:xfrm>
            <a:prstGeom prst="roundRect">
              <a:avLst>
                <a:gd name="adj" fmla="val 10000"/>
              </a:avLst>
            </a:prstGeom>
            <a:solidFill>
              <a:srgbClr val="94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pic>
          <p:nvPicPr>
            <p:cNvPr id="43" name="Rounded Rectangle Rounded rectangle" descr="Rounded Rectangle Rounded rectangle">
              <a:extLst>
                <a:ext uri="{FF2B5EF4-FFF2-40B4-BE49-F238E27FC236}">
                  <a16:creationId xmlns:a16="http://schemas.microsoft.com/office/drawing/2014/main" id="{43006D4A-1937-1343-AD15-2C6E0E0E2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6615205" cy="912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9" name="Rounded Rectangle"/>
          <p:cNvGrpSpPr/>
          <p:nvPr/>
        </p:nvGrpSpPr>
        <p:grpSpPr>
          <a:xfrm>
            <a:off x="5194300" y="5677960"/>
            <a:ext cx="6615206" cy="912862"/>
            <a:chOff x="0" y="0"/>
            <a:chExt cx="6615204" cy="912859"/>
          </a:xfrm>
        </p:grpSpPr>
        <p:sp>
          <p:nvSpPr>
            <p:cNvPr id="337" name="Rounded Rectangle"/>
            <p:cNvSpPr/>
            <p:nvPr/>
          </p:nvSpPr>
          <p:spPr>
            <a:xfrm>
              <a:off x="50800" y="50800"/>
              <a:ext cx="6513605" cy="811259"/>
            </a:xfrm>
            <a:prstGeom prst="roundRect">
              <a:avLst>
                <a:gd name="adj" fmla="val 10000"/>
              </a:avLst>
            </a:prstGeom>
            <a:solidFill>
              <a:srgbClr val="94B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pic>
          <p:nvPicPr>
            <p:cNvPr id="338" name="Rounded Rectangle Rounded rectangle" descr="Rounded Rectangle Rounded rectangl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6615205" cy="912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4571159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harcoal-texture-square-banner-vector-design-elements-tigerstrawberry.jpg" descr="charcoal-texture-square-banner-vector-design-elements-tigerstrawber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93645" y="-4559849"/>
            <a:ext cx="7997402" cy="800629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 1"/>
          <p:cNvSpPr txBox="1">
            <a:spLocks noGrp="1"/>
          </p:cNvSpPr>
          <p:nvPr>
            <p:ph type="title"/>
          </p:nvPr>
        </p:nvSpPr>
        <p:spPr>
          <a:xfrm>
            <a:off x="2183671" y="176371"/>
            <a:ext cx="4761478" cy="1691276"/>
          </a:xfrm>
          <a:prstGeom prst="rect">
            <a:avLst/>
          </a:prstGeom>
        </p:spPr>
        <p:txBody>
          <a:bodyPr/>
          <a:lstStyle/>
          <a:p>
            <a:pPr algn="r">
              <a:defRPr sz="4200">
                <a:solidFill>
                  <a:srgbClr val="94BA4D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What </a:t>
            </a:r>
            <a:r>
              <a:rPr i="1">
                <a:latin typeface="Baskerville"/>
                <a:ea typeface="Baskerville"/>
                <a:cs typeface="Baskerville"/>
                <a:sym typeface="Baskerville"/>
              </a:rPr>
              <a:t>is</a:t>
            </a:r>
            <a:r>
              <a:t> </a:t>
            </a:r>
          </a:p>
          <a:p>
            <a:pPr algn="r">
              <a:defRPr sz="4200">
                <a:solidFill>
                  <a:srgbClr val="94BA4D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Carbon Footprint? 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-47673" y="-17841"/>
            <a:ext cx="1577536" cy="2382574"/>
            <a:chOff x="0" y="0"/>
            <a:chExt cx="1577534" cy="2382572"/>
          </a:xfrm>
        </p:grpSpPr>
        <p:sp>
          <p:nvSpPr>
            <p:cNvPr id="133" name="Rectangle"/>
            <p:cNvSpPr/>
            <p:nvPr/>
          </p:nvSpPr>
          <p:spPr>
            <a:xfrm rot="16200000">
              <a:off x="-543016" y="546401"/>
              <a:ext cx="2379188" cy="12931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4" name="Triangle"/>
            <p:cNvSpPr/>
            <p:nvPr/>
          </p:nvSpPr>
          <p:spPr>
            <a:xfrm rot="5400000">
              <a:off x="1285645" y="2090284"/>
              <a:ext cx="297761" cy="286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5" name="Triangle"/>
            <p:cNvSpPr/>
            <p:nvPr/>
          </p:nvSpPr>
          <p:spPr>
            <a:xfrm rot="5400000">
              <a:off x="1285646" y="1792511"/>
              <a:ext cx="297760" cy="28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6" name="Triangle"/>
            <p:cNvSpPr/>
            <p:nvPr/>
          </p:nvSpPr>
          <p:spPr>
            <a:xfrm rot="5400000">
              <a:off x="1285645" y="1494737"/>
              <a:ext cx="297761" cy="28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7" name="Triangle"/>
            <p:cNvSpPr/>
            <p:nvPr/>
          </p:nvSpPr>
          <p:spPr>
            <a:xfrm rot="5400000">
              <a:off x="1285645" y="1196964"/>
              <a:ext cx="297761" cy="28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8" name="Triangle"/>
            <p:cNvSpPr/>
            <p:nvPr/>
          </p:nvSpPr>
          <p:spPr>
            <a:xfrm rot="5400000">
              <a:off x="1285645" y="899191"/>
              <a:ext cx="297761" cy="28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9" name="Triangle"/>
            <p:cNvSpPr/>
            <p:nvPr/>
          </p:nvSpPr>
          <p:spPr>
            <a:xfrm rot="5400000">
              <a:off x="1285646" y="601417"/>
              <a:ext cx="297760" cy="28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0" name="Triangle"/>
            <p:cNvSpPr/>
            <p:nvPr/>
          </p:nvSpPr>
          <p:spPr>
            <a:xfrm rot="5400000">
              <a:off x="1285646" y="303644"/>
              <a:ext cx="297760" cy="28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41" name="Triangle"/>
            <p:cNvSpPr/>
            <p:nvPr/>
          </p:nvSpPr>
          <p:spPr>
            <a:xfrm rot="5400000">
              <a:off x="1285645" y="5870"/>
              <a:ext cx="297761" cy="286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14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465566" y="2846002"/>
            <a:ext cx="5766625" cy="3832936"/>
          </a:xfrm>
          <a:prstGeom prst="rect">
            <a:avLst/>
          </a:prstGeom>
        </p:spPr>
        <p:txBody>
          <a:bodyPr/>
          <a:lstStyle/>
          <a:p>
            <a:pPr>
              <a:defRPr sz="2200" b="1" i="1">
                <a:solidFill>
                  <a:srgbClr val="281F1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Carbon footprint</a:t>
            </a:r>
            <a:r>
              <a:rPr b="0" i="0">
                <a:latin typeface="Avenir Book"/>
                <a:ea typeface="Avenir Book"/>
                <a:cs typeface="Avenir Book"/>
                <a:sym typeface="Avenir Book"/>
              </a:rPr>
              <a:t>, amount of carbon dioxide (CO</a:t>
            </a:r>
            <a:r>
              <a:rPr b="0" i="0" baseline="-30180">
                <a:latin typeface="Avenir Book"/>
                <a:ea typeface="Avenir Book"/>
                <a:cs typeface="Avenir Book"/>
                <a:sym typeface="Avenir Book"/>
              </a:rPr>
              <a:t>2</a:t>
            </a:r>
            <a:r>
              <a:rPr b="0" i="0">
                <a:latin typeface="Avenir Book"/>
                <a:ea typeface="Avenir Book"/>
                <a:cs typeface="Avenir Book"/>
                <a:sym typeface="Avenir Book"/>
              </a:rPr>
              <a:t>) emissions emitted from all the activities of a person or family (company, country, etc.). It includes direct emissions, such as those that result from fossil-fuel combustion in manufacturing, cooling, and transportation, as well as emissions required to produce the electricity associated with goods and services consumed.</a:t>
            </a:r>
          </a:p>
        </p:txBody>
      </p:sp>
      <p:pic>
        <p:nvPicPr>
          <p:cNvPr id="144" name="Screen Recording 2020-01-15 at 6.56.31 PM.mov" descr="Screen Recording 2020-01-15 at 6.56.31 PM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8" y="2936014"/>
            <a:ext cx="6118786" cy="343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759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4" fill="hold" display="0">
                  <p:stCondLst>
                    <p:cond delay="indefinite"/>
                  </p:stCondLst>
                </p:cTn>
                <p:tgtEl>
                  <p:spTgt spid="144"/>
                </p:tgtEl>
              </p:cMediaNode>
            </p:video>
          </p:childTnLst>
        </p:cTn>
      </p:par>
    </p:tnLst>
    <p:bldLst>
      <p:bldP spid="131" grpId="1" animBg="1" advAuto="0"/>
      <p:bldP spid="132" grpId="2" animBg="1" advAuto="0"/>
      <p:bldP spid="143" grpId="3" animBg="1" advAuto="0"/>
      <p:bldP spid="144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per-clip-notepad-animation-illustration-line-drawing-transparent-background_bxu8xfv-g_thumbnail-small06.jpg" descr="paper-clip-notepad-animation-illustration-line-drawing-transparent-background_bxu8xfv-g_thumbnail-small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63" y="3505231"/>
            <a:ext cx="4064003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charcoal-texture-square-banner-vector-design-elements-tigerstrawberry.jpg" descr="charcoal-texture-square-banner-vector-design-elements-tigerstrawber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93645" y="-4559849"/>
            <a:ext cx="7997402" cy="800629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itle 1"/>
          <p:cNvSpPr txBox="1"/>
          <p:nvPr/>
        </p:nvSpPr>
        <p:spPr>
          <a:xfrm>
            <a:off x="1081682" y="176372"/>
            <a:ext cx="5609468" cy="169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algn="r">
              <a:lnSpc>
                <a:spcPct val="90000"/>
              </a:lnSpc>
              <a:defRPr sz="4200">
                <a:solidFill>
                  <a:srgbClr val="94BA4D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About </a:t>
            </a:r>
            <a:r>
              <a:rPr i="1">
                <a:latin typeface="Baskerville"/>
                <a:ea typeface="Baskerville"/>
                <a:cs typeface="Baskerville"/>
                <a:sym typeface="Baskerville"/>
              </a:rPr>
              <a:t>this</a:t>
            </a:r>
            <a:r>
              <a:t> Survey</a:t>
            </a:r>
          </a:p>
        </p:txBody>
      </p:sp>
      <p:sp>
        <p:nvSpPr>
          <p:cNvPr id="14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433246" y="3505231"/>
            <a:ext cx="10515601" cy="4351340"/>
          </a:xfrm>
          <a:prstGeom prst="rect">
            <a:avLst/>
          </a:prstGeom>
        </p:spPr>
        <p:txBody>
          <a:bodyPr/>
          <a:lstStyle/>
          <a:p>
            <a:pP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The survey is anonymous </a:t>
            </a:r>
          </a:p>
          <a:p>
            <a:pP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For students above age 1</a:t>
            </a:r>
            <a:r>
              <a:rPr lang="en-US" dirty="0"/>
              <a:t>5 years</a:t>
            </a:r>
            <a:r>
              <a:rPr dirty="0"/>
              <a:t> </a:t>
            </a:r>
          </a:p>
          <a:p>
            <a:pP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One survey for each household</a:t>
            </a:r>
          </a:p>
          <a:p>
            <a:pP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The survey will run from February 1 – March 1 2020</a:t>
            </a:r>
          </a:p>
          <a:p>
            <a:pP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Parents</a:t>
            </a:r>
            <a:r>
              <a:rPr lang="en-US" dirty="0"/>
              <a:t>/Teachers</a:t>
            </a:r>
            <a:r>
              <a:rPr dirty="0"/>
              <a:t> guidance required </a:t>
            </a:r>
            <a:endParaRPr lang="en-US" dirty="0"/>
          </a:p>
          <a:p>
            <a:pP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Number of questions - 25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3" animBg="1" advAuto="0"/>
      <p:bldP spid="147" grpId="1" animBg="1" advAuto="0"/>
      <p:bldP spid="148" grpId="2" animBg="1" advAuto="0"/>
      <p:bldP spid="149" grpId="4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"/>
          <p:cNvGrpSpPr/>
          <p:nvPr/>
        </p:nvGrpSpPr>
        <p:grpSpPr>
          <a:xfrm>
            <a:off x="2811448" y="-4156290"/>
            <a:ext cx="7004179" cy="7011971"/>
            <a:chOff x="0" y="0"/>
            <a:chExt cx="7004177" cy="7011969"/>
          </a:xfrm>
        </p:grpSpPr>
        <p:pic>
          <p:nvPicPr>
            <p:cNvPr id="151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0"/>
              <a:ext cx="7004178" cy="7011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Title 1"/>
            <p:cNvSpPr txBox="1"/>
            <p:nvPr/>
          </p:nvSpPr>
          <p:spPr>
            <a:xfrm>
              <a:off x="1446753" y="4247429"/>
              <a:ext cx="3675595" cy="1691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algn="r"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What </a:t>
              </a:r>
              <a:r>
                <a:rPr i="1">
                  <a:latin typeface="Baskerville"/>
                  <a:ea typeface="Baskerville"/>
                  <a:cs typeface="Baskerville"/>
                  <a:sym typeface="Baskerville"/>
                </a:rPr>
                <a:t>you</a:t>
              </a:r>
              <a:r>
                <a:t> need</a:t>
              </a:r>
            </a:p>
          </p:txBody>
        </p:sp>
      </p:grpSp>
      <p:grpSp>
        <p:nvGrpSpPr>
          <p:cNvPr id="158" name="Group"/>
          <p:cNvGrpSpPr/>
          <p:nvPr/>
        </p:nvGrpSpPr>
        <p:grpSpPr>
          <a:xfrm>
            <a:off x="830380" y="1231403"/>
            <a:ext cx="4775497" cy="2597359"/>
            <a:chOff x="0" y="0"/>
            <a:chExt cx="4775495" cy="2597358"/>
          </a:xfrm>
        </p:grpSpPr>
        <p:pic>
          <p:nvPicPr>
            <p:cNvPr id="154" name="Line Line" descr="Line L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914801">
              <a:off x="1814511" y="768741"/>
              <a:ext cx="3072265" cy="437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7" name="Group"/>
            <p:cNvGrpSpPr/>
            <p:nvPr/>
          </p:nvGrpSpPr>
          <p:grpSpPr>
            <a:xfrm>
              <a:off x="0" y="734098"/>
              <a:ext cx="2177026" cy="1863261"/>
              <a:chOff x="0" y="0"/>
              <a:chExt cx="2177025" cy="1863259"/>
            </a:xfrm>
          </p:grpSpPr>
          <p:sp>
            <p:nvSpPr>
              <p:cNvPr id="155" name="TextBox 6"/>
              <p:cNvSpPr txBox="1"/>
              <p:nvPr/>
            </p:nvSpPr>
            <p:spPr>
              <a:xfrm>
                <a:off x="-1" y="0"/>
                <a:ext cx="2177027" cy="374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normAutofit/>
              </a:bodyPr>
              <a:lstStyle>
                <a:lvl1pPr algn="ctr" defTabSz="676655">
                  <a:spcBef>
                    <a:spcPts val="400"/>
                  </a:spcBef>
                  <a:defRPr sz="1600"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Weighing Scale</a:t>
                </a:r>
              </a:p>
            </p:txBody>
          </p:sp>
          <p:pic>
            <p:nvPicPr>
              <p:cNvPr id="156" name="scale-icon-png-13.png" descr="scale-icon-png-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427" y="475089"/>
                <a:ext cx="1388171" cy="13881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63" name="Group"/>
          <p:cNvGrpSpPr/>
          <p:nvPr/>
        </p:nvGrpSpPr>
        <p:grpSpPr>
          <a:xfrm>
            <a:off x="3295879" y="1309222"/>
            <a:ext cx="2803636" cy="4774344"/>
            <a:chOff x="0" y="0"/>
            <a:chExt cx="2803634" cy="4774343"/>
          </a:xfrm>
        </p:grpSpPr>
        <p:pic>
          <p:nvPicPr>
            <p:cNvPr id="159" name="Line Line" descr="Line Li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962249">
              <a:off x="435719" y="1233259"/>
              <a:ext cx="3018141" cy="4372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2" name="Group"/>
            <p:cNvGrpSpPr/>
            <p:nvPr/>
          </p:nvGrpSpPr>
          <p:grpSpPr>
            <a:xfrm>
              <a:off x="0" y="2881812"/>
              <a:ext cx="2177026" cy="1892532"/>
              <a:chOff x="0" y="0"/>
              <a:chExt cx="2177025" cy="1892531"/>
            </a:xfrm>
          </p:grpSpPr>
          <p:sp>
            <p:nvSpPr>
              <p:cNvPr id="160" name="TextBox 6"/>
              <p:cNvSpPr txBox="1"/>
              <p:nvPr/>
            </p:nvSpPr>
            <p:spPr>
              <a:xfrm>
                <a:off x="-1" y="-1"/>
                <a:ext cx="2177027" cy="374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normAutofit/>
              </a:bodyPr>
              <a:lstStyle>
                <a:lvl1pPr algn="ctr" defTabSz="676655">
                  <a:spcBef>
                    <a:spcPts val="400"/>
                  </a:spcBef>
                  <a:defRPr sz="1600"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Grocery Bill </a:t>
                </a:r>
              </a:p>
            </p:txBody>
          </p:sp>
          <p:pic>
            <p:nvPicPr>
              <p:cNvPr id="161" name="Screenshot 2020-01-18 at 10.24.04 AM.png" descr="Screenshot 2020-01-18 at 10.24.04 AM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621" y="504360"/>
                <a:ext cx="1565782" cy="13881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68" name="Group"/>
          <p:cNvGrpSpPr/>
          <p:nvPr/>
        </p:nvGrpSpPr>
        <p:grpSpPr>
          <a:xfrm>
            <a:off x="6096806" y="1300701"/>
            <a:ext cx="2640919" cy="4444393"/>
            <a:chOff x="0" y="0"/>
            <a:chExt cx="2640918" cy="4444392"/>
          </a:xfrm>
        </p:grpSpPr>
        <p:pic>
          <p:nvPicPr>
            <p:cNvPr id="164" name="Line Line" descr="Line Li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837751">
              <a:off x="-650225" y="1233258"/>
              <a:ext cx="3018140" cy="437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7" name="Group"/>
            <p:cNvGrpSpPr/>
            <p:nvPr/>
          </p:nvGrpSpPr>
          <p:grpSpPr>
            <a:xfrm>
              <a:off x="515643" y="2890333"/>
              <a:ext cx="2125275" cy="1554060"/>
              <a:chOff x="0" y="0"/>
              <a:chExt cx="2125274" cy="1554058"/>
            </a:xfrm>
          </p:grpSpPr>
          <p:sp>
            <p:nvSpPr>
              <p:cNvPr id="165" name="TextBox 11"/>
              <p:cNvSpPr txBox="1"/>
              <p:nvPr/>
            </p:nvSpPr>
            <p:spPr>
              <a:xfrm>
                <a:off x="0" y="0"/>
                <a:ext cx="2125275" cy="374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normAutofit/>
              </a:bodyPr>
              <a:lstStyle>
                <a:lvl1pPr algn="ctr" defTabSz="676655">
                  <a:spcBef>
                    <a:spcPts val="400"/>
                  </a:spcBef>
                  <a:defRPr sz="1600"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Kahramaa Bills </a:t>
                </a:r>
              </a:p>
            </p:txBody>
          </p:sp>
          <p:pic>
            <p:nvPicPr>
              <p:cNvPr id="166" name="bill-icon-30.png" descr="bill-icon-30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958" y="481765"/>
                <a:ext cx="759360" cy="10722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73" name="Group"/>
          <p:cNvGrpSpPr/>
          <p:nvPr/>
        </p:nvGrpSpPr>
        <p:grpSpPr>
          <a:xfrm>
            <a:off x="6747773" y="1230223"/>
            <a:ext cx="4293234" cy="2456909"/>
            <a:chOff x="0" y="0"/>
            <a:chExt cx="4293232" cy="2456908"/>
          </a:xfrm>
        </p:grpSpPr>
        <p:pic>
          <p:nvPicPr>
            <p:cNvPr id="169" name="Line Line" descr="Line L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85199">
              <a:off x="-111280" y="768741"/>
              <a:ext cx="3072265" cy="437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2" name="Group"/>
            <p:cNvGrpSpPr/>
            <p:nvPr/>
          </p:nvGrpSpPr>
          <p:grpSpPr>
            <a:xfrm>
              <a:off x="2191406" y="597508"/>
              <a:ext cx="2101827" cy="1859401"/>
              <a:chOff x="0" y="0"/>
              <a:chExt cx="2101825" cy="1859399"/>
            </a:xfrm>
          </p:grpSpPr>
          <p:sp>
            <p:nvSpPr>
              <p:cNvPr id="170" name="TextBox 10"/>
              <p:cNvSpPr txBox="1"/>
              <p:nvPr/>
            </p:nvSpPr>
            <p:spPr>
              <a:xfrm>
                <a:off x="0" y="-1"/>
                <a:ext cx="2101827" cy="374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normAutofit/>
              </a:bodyPr>
              <a:lstStyle>
                <a:lvl1pPr algn="ctr" defTabSz="676655">
                  <a:spcBef>
                    <a:spcPts val="400"/>
                  </a:spcBef>
                  <a:defRPr sz="1600"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Smart Phone</a:t>
                </a:r>
              </a:p>
            </p:txBody>
          </p:sp>
          <p:pic>
            <p:nvPicPr>
              <p:cNvPr id="171" name="mobile+phone+multimedia+phone+smartphone+icon-1320168217591317840.png" descr="mobile+phone+multimedia+phone+smartphone+icon-132016821759131784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480" y="436533"/>
                <a:ext cx="1422866" cy="142286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8" grpId="2" animBg="1" advAuto="0"/>
      <p:bldP spid="163" grpId="3" animBg="1" advAuto="0"/>
      <p:bldP spid="168" grpId="4" animBg="1" advAuto="0"/>
      <p:bldP spid="173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"/>
          <p:cNvGrpSpPr/>
          <p:nvPr/>
        </p:nvGrpSpPr>
        <p:grpSpPr>
          <a:xfrm>
            <a:off x="2811448" y="-4156290"/>
            <a:ext cx="7004179" cy="7011971"/>
            <a:chOff x="0" y="0"/>
            <a:chExt cx="7004177" cy="7011969"/>
          </a:xfrm>
        </p:grpSpPr>
        <p:pic>
          <p:nvPicPr>
            <p:cNvPr id="175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0"/>
              <a:ext cx="7004178" cy="7011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Title 1"/>
            <p:cNvSpPr txBox="1"/>
            <p:nvPr/>
          </p:nvSpPr>
          <p:spPr>
            <a:xfrm>
              <a:off x="667613" y="4247429"/>
              <a:ext cx="5233875" cy="1691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algn="ctr"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Sociodemographic</a:t>
              </a:r>
            </a:p>
            <a:p>
              <a:pPr algn="ctr">
                <a:lnSpc>
                  <a:spcPct val="90000"/>
                </a:lnSpc>
                <a:defRPr sz="4200" i="1">
                  <a:solidFill>
                    <a:srgbClr val="94BA4D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r>
                <a:t>questions</a:t>
              </a:r>
            </a:p>
          </p:txBody>
        </p:sp>
      </p:grpSp>
      <p:grpSp>
        <p:nvGrpSpPr>
          <p:cNvPr id="180" name="Group"/>
          <p:cNvGrpSpPr/>
          <p:nvPr/>
        </p:nvGrpSpPr>
        <p:grpSpPr>
          <a:xfrm>
            <a:off x="486121" y="1118644"/>
            <a:ext cx="3626071" cy="2223377"/>
            <a:chOff x="0" y="0"/>
            <a:chExt cx="3626069" cy="2223375"/>
          </a:xfrm>
        </p:grpSpPr>
        <p:pic>
          <p:nvPicPr>
            <p:cNvPr id="178" name="99323.png" descr="9932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2100"/>
              <a:ext cx="1691275" cy="1691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Line Line" descr="Line Li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564712">
              <a:off x="1669546" y="778073"/>
              <a:ext cx="2203813" cy="401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3" name="Group"/>
          <p:cNvGrpSpPr/>
          <p:nvPr/>
        </p:nvGrpSpPr>
        <p:grpSpPr>
          <a:xfrm>
            <a:off x="2821206" y="1322546"/>
            <a:ext cx="2344965" cy="4619201"/>
            <a:chOff x="0" y="0"/>
            <a:chExt cx="2344964" cy="4619199"/>
          </a:xfrm>
        </p:grpSpPr>
        <p:pic>
          <p:nvPicPr>
            <p:cNvPr id="181" name="Screenshot 2020-01-18 at 10.39.34 AM.png" descr="Screenshot 2020-01-18 at 10.39.34 A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426340"/>
              <a:ext cx="2344965" cy="2192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Line Line" descr="Line Lin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173929">
              <a:off x="387315" y="1046049"/>
              <a:ext cx="2480099" cy="401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" name="Group"/>
          <p:cNvGrpSpPr/>
          <p:nvPr/>
        </p:nvGrpSpPr>
        <p:grpSpPr>
          <a:xfrm>
            <a:off x="5985949" y="1661971"/>
            <a:ext cx="1408307" cy="4402635"/>
            <a:chOff x="0" y="0"/>
            <a:chExt cx="1408305" cy="4402633"/>
          </a:xfrm>
        </p:grpSpPr>
        <p:pic>
          <p:nvPicPr>
            <p:cNvPr id="184" name="images.png" descr="image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509" y="1918442"/>
              <a:ext cx="1199797" cy="2484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Line Line" descr="Line Lin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5330218">
              <a:off x="-481647" y="722470"/>
              <a:ext cx="1803208" cy="401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9" name="Group"/>
          <p:cNvGrpSpPr/>
          <p:nvPr/>
        </p:nvGrpSpPr>
        <p:grpSpPr>
          <a:xfrm>
            <a:off x="7321473" y="1359945"/>
            <a:ext cx="3264786" cy="4524807"/>
            <a:chOff x="0" y="0"/>
            <a:chExt cx="3264785" cy="4524806"/>
          </a:xfrm>
        </p:grpSpPr>
        <p:pic>
          <p:nvPicPr>
            <p:cNvPr id="187" name="Screenshot 2020-01-18 at 10.41.20 AM.png" descr="Screenshot 2020-01-18 at 10.41.20 AM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01070" y="3041255"/>
              <a:ext cx="2163716" cy="1483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Line Line" descr="Line Lin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4823665">
              <a:off x="-832723" y="1413062"/>
              <a:ext cx="3334735" cy="401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2" name="Group"/>
          <p:cNvGrpSpPr/>
          <p:nvPr/>
        </p:nvGrpSpPr>
        <p:grpSpPr>
          <a:xfrm>
            <a:off x="8328730" y="1159806"/>
            <a:ext cx="3420157" cy="2295064"/>
            <a:chOff x="0" y="0"/>
            <a:chExt cx="3420156" cy="2295062"/>
          </a:xfrm>
        </p:grpSpPr>
        <p:pic>
          <p:nvPicPr>
            <p:cNvPr id="190" name="0854af5908f69786bcf478142222082c.png" descr="0854af5908f69786bcf478142222082c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5191" y="811512"/>
              <a:ext cx="2344966" cy="14835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Line Line" descr="Line Lin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3067111">
              <a:off x="-53385" y="473153"/>
              <a:ext cx="1681822" cy="401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  <p:bldP spid="180" grpId="2" animBg="1" advAuto="0"/>
      <p:bldP spid="183" grpId="3" animBg="1" advAuto="0"/>
      <p:bldP spid="186" grpId="4" animBg="1" advAuto="0"/>
      <p:bldP spid="189" grpId="5" animBg="1" advAuto="0"/>
      <p:bldP spid="192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8"/>
          <p:cNvSpPr/>
          <p:nvPr/>
        </p:nvSpPr>
        <p:spPr>
          <a:xfrm>
            <a:off x="0" y="651751"/>
            <a:ext cx="12192000" cy="7365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95" name="Title 1"/>
          <p:cNvSpPr txBox="1">
            <a:spLocks noGrp="1"/>
          </p:cNvSpPr>
          <p:nvPr>
            <p:ph type="title"/>
          </p:nvPr>
        </p:nvSpPr>
        <p:spPr>
          <a:xfrm>
            <a:off x="556531" y="643467"/>
            <a:ext cx="11210928" cy="744838"/>
          </a:xfrm>
          <a:prstGeom prst="rect">
            <a:avLst/>
          </a:prstGeom>
        </p:spPr>
        <p:txBody>
          <a:bodyPr/>
          <a:lstStyle/>
          <a:p>
            <a:pPr algn="ctr">
              <a:defRPr sz="2200">
                <a:solidFill>
                  <a:srgbClr val="FFFFFF"/>
                </a:solidFill>
              </a:defRPr>
            </a:pPr>
            <a:r>
              <a:t>Measuring Floor area (m2)</a:t>
            </a:r>
            <a:br/>
            <a:endParaRPr/>
          </a:p>
        </p:txBody>
      </p:sp>
      <p:pic>
        <p:nvPicPr>
          <p:cNvPr id="1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13995"/>
            <a:ext cx="10905067" cy="4116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"/>
          <p:cNvGrpSpPr/>
          <p:nvPr/>
        </p:nvGrpSpPr>
        <p:grpSpPr>
          <a:xfrm>
            <a:off x="2811448" y="3730084"/>
            <a:ext cx="7004179" cy="7011971"/>
            <a:chOff x="0" y="0"/>
            <a:chExt cx="7004177" cy="7011969"/>
          </a:xfrm>
        </p:grpSpPr>
        <p:pic>
          <p:nvPicPr>
            <p:cNvPr id="198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0"/>
              <a:ext cx="7004178" cy="7011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Title 1"/>
            <p:cNvSpPr txBox="1"/>
            <p:nvPr/>
          </p:nvSpPr>
          <p:spPr>
            <a:xfrm>
              <a:off x="667613" y="1404003"/>
              <a:ext cx="5233875" cy="1691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algn="ctr"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Transport</a:t>
              </a:r>
            </a:p>
            <a:p>
              <a:pPr algn="ctr">
                <a:lnSpc>
                  <a:spcPct val="90000"/>
                </a:lnSpc>
                <a:defRPr sz="4200" i="1">
                  <a:solidFill>
                    <a:srgbClr val="94BA4D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r>
                <a:t>Emissions</a:t>
              </a:r>
            </a:p>
          </p:txBody>
        </p:sp>
      </p:grpSp>
      <p:grpSp>
        <p:nvGrpSpPr>
          <p:cNvPr id="205" name="Group"/>
          <p:cNvGrpSpPr/>
          <p:nvPr/>
        </p:nvGrpSpPr>
        <p:grpSpPr>
          <a:xfrm>
            <a:off x="566570" y="2876769"/>
            <a:ext cx="3999860" cy="2664508"/>
            <a:chOff x="0" y="0"/>
            <a:chExt cx="3999858" cy="2664507"/>
          </a:xfrm>
        </p:grpSpPr>
        <p:grpSp>
          <p:nvGrpSpPr>
            <p:cNvPr id="203" name="Group"/>
            <p:cNvGrpSpPr/>
            <p:nvPr/>
          </p:nvGrpSpPr>
          <p:grpSpPr>
            <a:xfrm>
              <a:off x="0" y="0"/>
              <a:ext cx="1553627" cy="2305207"/>
              <a:chOff x="0" y="0"/>
              <a:chExt cx="1553626" cy="2305206"/>
            </a:xfrm>
          </p:grpSpPr>
          <p:pic>
            <p:nvPicPr>
              <p:cNvPr id="201" name="images.png" descr="images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86" y="0"/>
                <a:ext cx="1434855" cy="14348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2" name="TextBox 7"/>
              <p:cNvSpPr txBox="1"/>
              <p:nvPr/>
            </p:nvSpPr>
            <p:spPr>
              <a:xfrm>
                <a:off x="0" y="1578768"/>
                <a:ext cx="1553627" cy="726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Number of cars in home</a:t>
                </a:r>
              </a:p>
            </p:txBody>
          </p:sp>
        </p:grpSp>
        <p:pic>
          <p:nvPicPr>
            <p:cNvPr id="204" name="Line Line" descr="Line Li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935172">
              <a:off x="1647907" y="1583326"/>
              <a:ext cx="2465402" cy="401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0" name="Group"/>
          <p:cNvGrpSpPr/>
          <p:nvPr/>
        </p:nvGrpSpPr>
        <p:grpSpPr>
          <a:xfrm>
            <a:off x="3294355" y="622038"/>
            <a:ext cx="2235122" cy="4606542"/>
            <a:chOff x="0" y="0"/>
            <a:chExt cx="2235121" cy="4606541"/>
          </a:xfrm>
        </p:grpSpPr>
        <p:grpSp>
          <p:nvGrpSpPr>
            <p:cNvPr id="208" name="Group"/>
            <p:cNvGrpSpPr/>
            <p:nvPr/>
          </p:nvGrpSpPr>
          <p:grpSpPr>
            <a:xfrm>
              <a:off x="0" y="-1"/>
              <a:ext cx="2135479" cy="2390336"/>
              <a:chOff x="0" y="0"/>
              <a:chExt cx="2135478" cy="2390334"/>
            </a:xfrm>
          </p:grpSpPr>
          <p:pic>
            <p:nvPicPr>
              <p:cNvPr id="206" name="Screenshot 2020-01-18 at 10.52.17 AM.png" descr="Screenshot 2020-01-18 at 10.52.17 AM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065" y="0"/>
                <a:ext cx="1867349" cy="173210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7" name="TextBox 8"/>
              <p:cNvSpPr txBox="1"/>
              <p:nvPr/>
            </p:nvSpPr>
            <p:spPr>
              <a:xfrm>
                <a:off x="0" y="1663896"/>
                <a:ext cx="2135479" cy="726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Amount of fuel used by each car</a:t>
                </a:r>
              </a:p>
            </p:txBody>
          </p:sp>
        </p:grpSp>
        <p:pic>
          <p:nvPicPr>
            <p:cNvPr id="209" name="Line Line" descr="Line Lin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4967082">
              <a:off x="620121" y="3346329"/>
              <a:ext cx="2112669" cy="401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5" name="Group"/>
          <p:cNvGrpSpPr/>
          <p:nvPr/>
        </p:nvGrpSpPr>
        <p:grpSpPr>
          <a:xfrm>
            <a:off x="6835313" y="514032"/>
            <a:ext cx="2559166" cy="4860431"/>
            <a:chOff x="0" y="0"/>
            <a:chExt cx="2559164" cy="4860430"/>
          </a:xfrm>
        </p:grpSpPr>
        <p:grpSp>
          <p:nvGrpSpPr>
            <p:cNvPr id="213" name="Group"/>
            <p:cNvGrpSpPr/>
            <p:nvPr/>
          </p:nvGrpSpPr>
          <p:grpSpPr>
            <a:xfrm>
              <a:off x="0" y="0"/>
              <a:ext cx="2559165" cy="2606347"/>
              <a:chOff x="0" y="0"/>
              <a:chExt cx="2559164" cy="2606346"/>
            </a:xfrm>
          </p:grpSpPr>
          <p:pic>
            <p:nvPicPr>
              <p:cNvPr id="211" name="32443.png" descr="32443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768" y="0"/>
                <a:ext cx="1553628" cy="155362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2" name="TextBox 9"/>
              <p:cNvSpPr txBox="1"/>
              <p:nvPr/>
            </p:nvSpPr>
            <p:spPr>
              <a:xfrm>
                <a:off x="0" y="1562408"/>
                <a:ext cx="2559165" cy="1043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>
                    <a:latin typeface="Avenir Book"/>
                    <a:ea typeface="Avenir Book"/>
                    <a:cs typeface="Avenir Book"/>
                    <a:sym typeface="Avenir Book"/>
                  </a:defRPr>
                </a:lvl1pPr>
              </a:lstStyle>
              <a:p>
                <a:r>
                  <a:t>Number of kilometres traveled by each car for the surveyed month</a:t>
                </a:r>
              </a:p>
            </p:txBody>
          </p:sp>
        </p:grpSp>
        <p:pic>
          <p:nvPicPr>
            <p:cNvPr id="214" name="Line Line" descr="Line Lin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766533">
              <a:off x="-406767" y="3595972"/>
              <a:ext cx="2172699" cy="401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0" name="Group"/>
          <p:cNvGrpSpPr/>
          <p:nvPr/>
        </p:nvGrpSpPr>
        <p:grpSpPr>
          <a:xfrm>
            <a:off x="7835199" y="2904349"/>
            <a:ext cx="4100993" cy="2751774"/>
            <a:chOff x="0" y="0"/>
            <a:chExt cx="4100992" cy="2751773"/>
          </a:xfrm>
        </p:grpSpPr>
        <p:grpSp>
          <p:nvGrpSpPr>
            <p:cNvPr id="218" name="Group"/>
            <p:cNvGrpSpPr/>
            <p:nvPr/>
          </p:nvGrpSpPr>
          <p:grpSpPr>
            <a:xfrm>
              <a:off x="1541828" y="0"/>
              <a:ext cx="2559165" cy="2602487"/>
              <a:chOff x="0" y="0"/>
              <a:chExt cx="2559164" cy="2602486"/>
            </a:xfrm>
          </p:grpSpPr>
          <p:pic>
            <p:nvPicPr>
              <p:cNvPr id="216" name="images-1.png" descr="images-1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9829" y="-1"/>
                <a:ext cx="1759506" cy="17595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7" name="TextBox 10"/>
              <p:cNvSpPr txBox="1"/>
              <p:nvPr/>
            </p:nvSpPr>
            <p:spPr>
              <a:xfrm>
                <a:off x="0" y="1558548"/>
                <a:ext cx="2559165" cy="10439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algn="ctr">
                  <a:defRPr>
                    <a:latin typeface="Avenir Book"/>
                    <a:ea typeface="Avenir Book"/>
                    <a:cs typeface="Avenir Book"/>
                    <a:sym typeface="Avenir Book"/>
                  </a:defRPr>
                </a:pPr>
                <a:r>
                  <a:t>Istimara – has all the details about the vehicle model</a:t>
                </a:r>
              </a:p>
            </p:txBody>
          </p:sp>
        </p:grpSp>
        <p:pic>
          <p:nvPicPr>
            <p:cNvPr id="219" name="Line Line" descr="Line Lin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8900000">
              <a:off x="-206046" y="1569249"/>
              <a:ext cx="2375824" cy="401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animBg="1" advAuto="0"/>
      <p:bldP spid="205" grpId="2" animBg="1" advAuto="0"/>
      <p:bldP spid="210" grpId="3" animBg="1" advAuto="0"/>
      <p:bldP spid="215" grpId="4" animBg="1" advAuto="0"/>
      <p:bldP spid="220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4"/>
          <p:cNvSpPr txBox="1"/>
          <p:nvPr/>
        </p:nvSpPr>
        <p:spPr>
          <a:xfrm>
            <a:off x="5972762" y="4803248"/>
            <a:ext cx="5215668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Number of cylinders used per month (6kg and 12 kg available in the market)</a:t>
            </a:r>
          </a:p>
        </p:txBody>
      </p:sp>
      <p:grpSp>
        <p:nvGrpSpPr>
          <p:cNvPr id="228" name="Group"/>
          <p:cNvGrpSpPr/>
          <p:nvPr/>
        </p:nvGrpSpPr>
        <p:grpSpPr>
          <a:xfrm>
            <a:off x="-1644998" y="-1999632"/>
            <a:ext cx="7004179" cy="7011970"/>
            <a:chOff x="0" y="0"/>
            <a:chExt cx="7004177" cy="7011968"/>
          </a:xfrm>
        </p:grpSpPr>
        <p:pic>
          <p:nvPicPr>
            <p:cNvPr id="226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0"/>
              <a:ext cx="7004178" cy="7011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Title 1"/>
            <p:cNvSpPr txBox="1"/>
            <p:nvPr/>
          </p:nvSpPr>
          <p:spPr>
            <a:xfrm>
              <a:off x="1260344" y="2282979"/>
              <a:ext cx="5233874" cy="3271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algn="ctr"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Fuel </a:t>
              </a:r>
            </a:p>
            <a:p>
              <a:pPr algn="ctr"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consumption</a:t>
              </a:r>
            </a:p>
            <a:p>
              <a:pPr algn="ctr">
                <a:lnSpc>
                  <a:spcPct val="90000"/>
                </a:lnSpc>
                <a:defRPr sz="4200" i="1">
                  <a:solidFill>
                    <a:srgbClr val="94BA4D"/>
                  </a:solidFill>
                  <a:latin typeface="Baskerville"/>
                  <a:ea typeface="Baskerville"/>
                  <a:cs typeface="Baskerville"/>
                  <a:sym typeface="Baskerville"/>
                </a:defRPr>
              </a:pPr>
              <a:r>
                <a:t>for </a:t>
              </a:r>
              <a:r>
                <a:rPr i="0">
                  <a:latin typeface="Avenir Next Demi Bold"/>
                  <a:ea typeface="Avenir Next Demi Bold"/>
                  <a:cs typeface="Avenir Next Demi Bold"/>
                  <a:sym typeface="Avenir Next Demi Bold"/>
                </a:rPr>
                <a:t>cooking</a:t>
              </a:r>
            </a:p>
          </p:txBody>
        </p:sp>
      </p:grpSp>
      <p:pic>
        <p:nvPicPr>
          <p:cNvPr id="229" name="40-512.png" descr="40-5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80" y="1201312"/>
            <a:ext cx="3271029" cy="3271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3" animBg="1" advAuto="0"/>
      <p:bldP spid="228" grpId="1" animBg="1" advAuto="0"/>
      <p:bldP spid="229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roup"/>
          <p:cNvGrpSpPr/>
          <p:nvPr/>
        </p:nvGrpSpPr>
        <p:grpSpPr>
          <a:xfrm>
            <a:off x="-830356" y="-4559849"/>
            <a:ext cx="7997403" cy="8006299"/>
            <a:chOff x="0" y="0"/>
            <a:chExt cx="7997401" cy="8006298"/>
          </a:xfrm>
        </p:grpSpPr>
        <p:pic>
          <p:nvPicPr>
            <p:cNvPr id="231" name="charcoal-texture-square-banner-vector-design-elements-tigerstrawberry.jpg" descr="charcoal-texture-square-banner-vector-design-elements-tigerstrawberr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0"/>
              <a:ext cx="7997401" cy="8006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Title 1"/>
            <p:cNvSpPr txBox="1"/>
            <p:nvPr/>
          </p:nvSpPr>
          <p:spPr>
            <a:xfrm>
              <a:off x="769037" y="4736220"/>
              <a:ext cx="5609468" cy="1691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rmAutofit/>
            </a:bodyPr>
            <a:lstStyle/>
            <a:p>
              <a:pPr algn="r">
                <a:lnSpc>
                  <a:spcPct val="90000"/>
                </a:lnSpc>
                <a:defRPr sz="4200">
                  <a:solidFill>
                    <a:srgbClr val="94BA4D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Electricity </a:t>
              </a:r>
              <a:r>
                <a:rPr i="1">
                  <a:latin typeface="Baskerville"/>
                  <a:ea typeface="Baskerville"/>
                  <a:cs typeface="Baskerville"/>
                  <a:sym typeface="Baskerville"/>
                </a:rPr>
                <a:t>and</a:t>
              </a:r>
              <a:r>
                <a:t> Water Statistics</a:t>
              </a:r>
            </a:p>
          </p:txBody>
        </p:sp>
      </p:grpSp>
      <p:sp>
        <p:nvSpPr>
          <p:cNvPr id="23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68337" y="2911862"/>
            <a:ext cx="4532813" cy="2827385"/>
          </a:xfrm>
          <a:prstGeom prst="rect">
            <a:avLst/>
          </a:prstGeom>
        </p:spPr>
        <p:txBody>
          <a:bodyPr/>
          <a:lstStyle/>
          <a:p>
            <a:pP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What you need – Smart Phone, Electricity Number and CR Number for non-Qataris or ID Number for Qataris</a:t>
            </a:r>
          </a:p>
          <a:p>
            <a:pPr>
              <a:defRPr sz="2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Where to get CR Number – Ask your landlord or building manager</a:t>
            </a:r>
          </a:p>
        </p:txBody>
      </p:sp>
      <p:grpSp>
        <p:nvGrpSpPr>
          <p:cNvPr id="237" name="Picture 4"/>
          <p:cNvGrpSpPr/>
          <p:nvPr/>
        </p:nvGrpSpPr>
        <p:grpSpPr>
          <a:xfrm>
            <a:off x="6834651" y="708275"/>
            <a:ext cx="5201963" cy="1491946"/>
            <a:chOff x="0" y="0"/>
            <a:chExt cx="5201961" cy="1491944"/>
          </a:xfrm>
        </p:grpSpPr>
        <p:pic>
          <p:nvPicPr>
            <p:cNvPr id="235" name="Picture 4" descr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" y="50800"/>
              <a:ext cx="5100363" cy="1390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Picture 4" descr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5201963" cy="1491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0" name="Picture 7"/>
          <p:cNvGrpSpPr/>
          <p:nvPr/>
        </p:nvGrpSpPr>
        <p:grpSpPr>
          <a:xfrm>
            <a:off x="6825070" y="2738788"/>
            <a:ext cx="5201965" cy="3133648"/>
            <a:chOff x="0" y="0"/>
            <a:chExt cx="5201963" cy="3133647"/>
          </a:xfrm>
        </p:grpSpPr>
        <p:pic>
          <p:nvPicPr>
            <p:cNvPr id="238" name="Picture 7" descr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" y="50800"/>
              <a:ext cx="5100363" cy="30320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Picture 7" descr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201963" cy="31336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1" name="Oval 8 Oval" descr="Oval 8 Ova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7543" y="2591630"/>
            <a:ext cx="1368163" cy="118935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extBox 9"/>
          <p:cNvSpPr txBox="1"/>
          <p:nvPr/>
        </p:nvSpPr>
        <p:spPr>
          <a:xfrm>
            <a:off x="6844230" y="5923237"/>
            <a:ext cx="5182805" cy="91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On top of your door, you will find the Kahramaa electricity number – The green circle highlighted is your meter number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animBg="1" advAuto="0"/>
      <p:bldP spid="234" grpId="2" animBg="1" advAuto="0"/>
      <p:bldP spid="237" grpId="3" animBg="1" advAuto="0"/>
      <p:bldP spid="240" grpId="4" animBg="1" advAuto="0"/>
      <p:bldP spid="241" grpId="5" animBg="1" advAuto="0"/>
      <p:bldP spid="242" grpId="6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392</Words>
  <Application>Microsoft Macintosh PowerPoint</Application>
  <PresentationFormat>Widescreen</PresentationFormat>
  <Paragraphs>60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Book</vt:lpstr>
      <vt:lpstr>Avenir Next</vt:lpstr>
      <vt:lpstr>Avenir Next Demi Bold</vt:lpstr>
      <vt:lpstr>Baskerville</vt:lpstr>
      <vt:lpstr>Calibri</vt:lpstr>
      <vt:lpstr>Calibri Light</vt:lpstr>
      <vt:lpstr>Helvetica</vt:lpstr>
      <vt:lpstr>Office Theme</vt:lpstr>
      <vt:lpstr>Household  Carbon  Footprint  of  Qatar </vt:lpstr>
      <vt:lpstr>What is  Carbon Footprint? </vt:lpstr>
      <vt:lpstr>PowerPoint Presentation</vt:lpstr>
      <vt:lpstr>PowerPoint Presentation</vt:lpstr>
      <vt:lpstr>PowerPoint Presentation</vt:lpstr>
      <vt:lpstr>Measuring Floor area (m2) </vt:lpstr>
      <vt:lpstr>PowerPoint Presentation</vt:lpstr>
      <vt:lpstr>PowerPoint Presentation</vt:lpstr>
      <vt:lpstr>PowerPoint Presentation</vt:lpstr>
      <vt:lpstr>PowerPoint Presentation</vt:lpstr>
      <vt:lpstr>Checking previous month consumption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Household  Carbon  Footprint  of  Qatar </dc:title>
  <cp:lastModifiedBy>Microsoft Office User</cp:lastModifiedBy>
  <cp:revision>4</cp:revision>
  <dcterms:modified xsi:type="dcterms:W3CDTF">2020-01-18T18:08:35Z</dcterms:modified>
</cp:coreProperties>
</file>